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9" r:id="rId4"/>
    <p:sldId id="257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EA0D4-C2D0-D7A2-5E0C-916C67D3B4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968CBD-7BD3-727E-EB70-A49DF999D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EA86C-82D2-DA80-D706-F171551B5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C71-BA0F-48E7-81DB-2294BD01FBDD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84C4E-6A5F-9158-59F3-5F7805C29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BB561-6222-9745-3440-0DDD6F986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9968-4E80-4F02-8589-A4206A2444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61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52634-D1DE-A5A7-EEEC-9DC49B1CF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88FFD5-4587-906C-81BA-B3AE3D5470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0C51F-9583-6A65-39FB-342470649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C71-BA0F-48E7-81DB-2294BD01FBDD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7B858-BFAF-9BB9-ECF3-9945AA638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7C4B0-3619-C117-E84A-455FB08B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9968-4E80-4F02-8589-A4206A2444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15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354C74-0BF2-E0CD-8776-D2604D2672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6D7C07-A735-4274-353A-08943C365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D0821-B318-FFB4-0535-5D9464109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C71-BA0F-48E7-81DB-2294BD01FBDD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45974-FEC3-E537-EEEB-6A544DF82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3571C-0E63-181D-5059-045878914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9968-4E80-4F02-8589-A4206A2444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10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B480B-F8E9-BD84-C778-2BF23CEF3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A4622-2658-42F6-DBB3-F821578A7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FED9A-63F7-1F3E-5E6C-C182A6002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C71-BA0F-48E7-81DB-2294BD01FBDD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58FFC-751A-0743-2885-828536D15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F84A3-C9E6-F744-487C-5F3B93E44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9968-4E80-4F02-8589-A4206A2444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89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8E5B8-E8F5-A395-13AC-86A9D035D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814A5E-CA7B-3183-DC81-E682B13F0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F969D-F161-5037-7180-8B5A35F9D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C71-BA0F-48E7-81DB-2294BD01FBDD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AA87F-B612-2391-EEA2-F7C914B34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99E17-E028-B8C4-00DD-9589D5533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9968-4E80-4F02-8589-A4206A2444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57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BE498-8384-93D2-9C02-B19DADDD0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25971-2AA0-B29B-8B1C-D35ECFC4C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5CF13B-D36A-8283-9E21-430BA7054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2FA6B6-49A1-808C-37D5-1E9EA22AE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C71-BA0F-48E7-81DB-2294BD01FBDD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E98A4D-AD3B-5AEA-7B21-6F1BB70DE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EBE0A6-5396-8EF6-5987-243573D49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9968-4E80-4F02-8589-A4206A2444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01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87FB8-9488-DA5B-0656-00431F7B0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E9D8D-D0BF-F0B5-C1E0-C882C7BA5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4A84B7-3596-E7AE-E16D-BC489E8C1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1BA5FA-CAD7-E81B-41A7-8E421EA010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5DFCF3-66C9-E6AC-ADEC-C0BF4BEADE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6B5BAE-E422-068D-BB00-0EB80B8E5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C71-BA0F-48E7-81DB-2294BD01FBDD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0024EB-5575-CC2C-1674-6AD8D393F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FAF56E-99CC-A947-FABE-534085BDC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9968-4E80-4F02-8589-A4206A2444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57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A0A87-A30F-4D7B-1FB1-2A3C8A5C3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7C7DA7-E31A-921F-E4E8-33C55CDC6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C71-BA0F-48E7-81DB-2294BD01FBDD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B31A05-C370-C3C6-B190-65DB29A93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F01A1D-3B4B-54AE-6364-5D3CF7920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9968-4E80-4F02-8589-A4206A2444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87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2207D5-B56F-251D-C8A2-232A3BA61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C71-BA0F-48E7-81DB-2294BD01FBDD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BB8E8F-ACEF-36F1-1AB7-4E8DD870D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5CB63-B526-6039-9DBB-CD3FEBDA3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9968-4E80-4F02-8589-A4206A2444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7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2273-6931-B3DA-E46A-F4DD3FA2C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15633-11E0-CE91-3BAB-470CEAD7F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741011-8589-F9F1-EEFE-41828E01E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A2A735-93A1-CB51-A300-504C973D3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C71-BA0F-48E7-81DB-2294BD01FBDD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21990-5FD4-CC75-09BB-BDABEA831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18205-003C-13B0-B0E2-A4E439C1A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9968-4E80-4F02-8589-A4206A2444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6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98E5E-9012-23C5-F2AF-BFAA69E23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50F32A-2FEE-B3C8-190E-6F48ED287A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A34F1D-4E3B-1617-BE9B-42A8A0687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47CB07-C520-9E13-971C-4F3BA7135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C71-BA0F-48E7-81DB-2294BD01FBDD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C57BFA-E2AD-EF24-B944-B5FEC6590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5D055C-959D-9ACD-E93B-B94FC535B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9968-4E80-4F02-8589-A4206A2444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9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6298CD-FFB9-E47E-2D0E-F5CC00405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C2ADD-625F-44F7-1A9C-29F96D9A4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F9C92-A2FE-5247-AC16-6FDFD40841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F6C71-BA0F-48E7-81DB-2294BD01FBDD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52FA6-1349-92A8-6E87-9339CC12D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1D098-C90C-8869-455B-7F7D9FE65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C9968-4E80-4F02-8589-A4206A2444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36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8278B-5831-5B33-4CA0-7AF666E70E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Older people’s volunteering </a:t>
            </a:r>
            <a:br>
              <a:rPr lang="en-GB" dirty="0"/>
            </a:br>
            <a:r>
              <a:rPr lang="en-GB" dirty="0"/>
              <a:t>(in cultural heritage) </a:t>
            </a:r>
            <a:br>
              <a:rPr lang="en-GB" dirty="0"/>
            </a:br>
            <a:r>
              <a:rPr lang="en-GB" dirty="0"/>
              <a:t>issues of diversity and inequality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C6815B-8F97-D96A-514B-EEDE524D0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Bruce Davenport</a:t>
            </a:r>
          </a:p>
          <a:p>
            <a:r>
              <a:rPr lang="en-GB" dirty="0"/>
              <a:t>Media, Culture, Heritage</a:t>
            </a:r>
          </a:p>
          <a:p>
            <a:r>
              <a:rPr lang="en-GB" dirty="0"/>
              <a:t>School of Arts &amp; Cultures</a:t>
            </a:r>
          </a:p>
        </p:txBody>
      </p:sp>
    </p:spTree>
    <p:extLst>
      <p:ext uri="{BB962C8B-B14F-4D97-AF65-F5344CB8AC3E}">
        <p14:creationId xmlns:p14="http://schemas.microsoft.com/office/powerpoint/2010/main" val="1065303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8D86F-E565-BD58-8AC7-883355347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Volunteering - generally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BEC7D-6761-0EDF-FC35-77A8FBA18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Volunteering is one form of civic participation.</a:t>
            </a:r>
          </a:p>
          <a:p>
            <a:r>
              <a:rPr lang="en-GB" dirty="0"/>
              <a:t>Volunteering is an individual’s activity undertaken by choice, without concern for financial gain and intended to make a difference outside one’s own family.</a:t>
            </a:r>
          </a:p>
          <a:p>
            <a:r>
              <a:rPr lang="en-GB" dirty="0"/>
              <a:t>In the England, approx. 27million adults participated in formal or informal  volunteering once in 12months in 2021/22 (Community Life Survey, 2023)</a:t>
            </a:r>
          </a:p>
          <a:p>
            <a:r>
              <a:rPr lang="en-GB" dirty="0"/>
              <a:t>In the UK, participation rates are highest among those aged 65 &amp; over. (NCVO, 2019) but drops off for people over 75.</a:t>
            </a:r>
          </a:p>
          <a:p>
            <a:r>
              <a:rPr lang="en-GB" dirty="0"/>
              <a:t>Volunteering since lockdown – a curious mix of stability and change.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6576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6E87B-C123-D639-FBA3-92A67C682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Older volunteers &amp; heritage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9046B-7755-4065-1992-91C8C8720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Volunteers play an important role in many (majority?) of museums (MDE, 2023)</a:t>
            </a:r>
          </a:p>
          <a:p>
            <a:r>
              <a:rPr lang="en-GB" dirty="0"/>
              <a:t>Many organisations could not deliver their offer without volunteers</a:t>
            </a:r>
          </a:p>
          <a:p>
            <a:r>
              <a:rPr lang="en-GB" dirty="0"/>
              <a:t>Huge diversity in the balance of staff &amp; volunteers</a:t>
            </a:r>
          </a:p>
          <a:p>
            <a:r>
              <a:rPr lang="en-GB" dirty="0"/>
              <a:t>Diversity in volunteer management structures</a:t>
            </a:r>
          </a:p>
          <a:p>
            <a:r>
              <a:rPr lang="en-GB" dirty="0"/>
              <a:t>Older people important group for heritage volunteering.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86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79297-CCCC-BAB4-CA89-9DE1D7117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Cessation of Volunteering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F94C8-67E4-7599-C6DE-2FA9129EF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Volunteering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↔ wellbeing</a:t>
            </a:r>
            <a:endParaRPr lang="en-GB" dirty="0"/>
          </a:p>
          <a:p>
            <a:r>
              <a:rPr lang="en-GB" dirty="0"/>
              <a:t>People find they have to stop volunteering even if they don’t want to.</a:t>
            </a:r>
          </a:p>
          <a:p>
            <a:endParaRPr lang="en-GB" dirty="0"/>
          </a:p>
          <a:p>
            <a:r>
              <a:rPr lang="en-GB" dirty="0"/>
              <a:t>What is the impact of leaving a voluntary role on wellbeing?</a:t>
            </a:r>
          </a:p>
          <a:p>
            <a:pPr lvl="1"/>
            <a:r>
              <a:rPr lang="en-GB" dirty="0"/>
              <a:t>Available evidence suggests negative impact.</a:t>
            </a:r>
          </a:p>
          <a:p>
            <a:r>
              <a:rPr lang="en-GB" dirty="0"/>
              <a:t>What is the impact of managing that process on volunteer managers?</a:t>
            </a:r>
          </a:p>
          <a:p>
            <a:pPr lvl="1"/>
            <a:r>
              <a:rPr lang="en-GB" dirty="0"/>
              <a:t>Negative/difficult</a:t>
            </a:r>
          </a:p>
          <a:p>
            <a:r>
              <a:rPr lang="en-GB" dirty="0"/>
              <a:t>Can the impact of leaving be managed in such a way as to moderate the impact for both volunteers and volunteer managers?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44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BF5B5-2A89-FD40-8F24-E30B0206E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Issues raised through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3D78A-45BC-4332-294C-EED637D28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the relationship between the volunteer-involving organisation and their (older) volunteers?</a:t>
            </a:r>
          </a:p>
          <a:p>
            <a:r>
              <a:rPr lang="en-GB" dirty="0"/>
              <a:t>Reciprocity is </a:t>
            </a:r>
            <a:r>
              <a:rPr lang="en-GB"/>
              <a:t>(differently) important </a:t>
            </a:r>
            <a:r>
              <a:rPr lang="en-GB" dirty="0"/>
              <a:t>to both volunteers and staff – but where do the limits of reciprocity lie?</a:t>
            </a:r>
          </a:p>
          <a:p>
            <a:r>
              <a:rPr lang="en-GB" dirty="0"/>
              <a:t>Does the moral obligation implicit in the idea of reciprocity extend beyond the duration of someone’s involvement?</a:t>
            </a:r>
          </a:p>
          <a:p>
            <a:endParaRPr lang="en-GB" dirty="0"/>
          </a:p>
          <a:p>
            <a:r>
              <a:rPr lang="en-GB" dirty="0"/>
              <a:t>What are the implications of this for fixed-term engagements (e.g., cultural projects or social prescribing)?</a:t>
            </a:r>
          </a:p>
        </p:txBody>
      </p:sp>
    </p:spTree>
    <p:extLst>
      <p:ext uri="{BB962C8B-B14F-4D97-AF65-F5344CB8AC3E}">
        <p14:creationId xmlns:p14="http://schemas.microsoft.com/office/powerpoint/2010/main" val="785773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BFC5C-5E52-A481-576C-F5F74F8E1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Volunteering – diversity and inequality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953B6-7740-AEBB-CB96-9F20CBFCF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43600" cy="4351338"/>
          </a:xfrm>
        </p:spPr>
        <p:txBody>
          <a:bodyPr/>
          <a:lstStyle/>
          <a:p>
            <a:r>
              <a:rPr lang="en-GB" dirty="0"/>
              <a:t>There is considerable diversity in who volunteers, who they volunteer with, what they do &amp; why.</a:t>
            </a:r>
          </a:p>
          <a:p>
            <a:r>
              <a:rPr lang="en-GB" dirty="0"/>
              <a:t>Diversity of choice and barriers to involvement </a:t>
            </a:r>
          </a:p>
          <a:p>
            <a:r>
              <a:rPr lang="en-GB" dirty="0"/>
              <a:t>People need to have resources to </a:t>
            </a:r>
            <a:r>
              <a:rPr lang="en-GB"/>
              <a:t>be involved.</a:t>
            </a:r>
            <a:endParaRPr lang="en-GB" dirty="0"/>
          </a:p>
          <a:p>
            <a:r>
              <a:rPr lang="en-GB" dirty="0"/>
              <a:t>Some barriers have become more salient in recent years - consequence of the cost-of-living crisis.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9E7C9F-5D6D-B307-C559-33CF508E67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471" b="9340"/>
          <a:stretch/>
        </p:blipFill>
        <p:spPr>
          <a:xfrm>
            <a:off x="7100548" y="1331005"/>
            <a:ext cx="4744140" cy="43513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E74F8A-3DA2-8467-9951-1D2B09D62600}"/>
              </a:ext>
            </a:extLst>
          </p:cNvPr>
          <p:cNvSpPr txBox="1"/>
          <p:nvPr/>
        </p:nvSpPr>
        <p:spPr>
          <a:xfrm>
            <a:off x="6248400" y="5943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From Principi, </a:t>
            </a:r>
            <a:r>
              <a:rPr lang="en-GB" sz="2800" dirty="0" err="1"/>
              <a:t>Lamura</a:t>
            </a:r>
            <a:r>
              <a:rPr lang="en-GB" sz="2800" dirty="0"/>
              <a:t> &amp; Jensen (2014)</a:t>
            </a:r>
          </a:p>
        </p:txBody>
      </p:sp>
    </p:spTree>
    <p:extLst>
      <p:ext uri="{BB962C8B-B14F-4D97-AF65-F5344CB8AC3E}">
        <p14:creationId xmlns:p14="http://schemas.microsoft.com/office/powerpoint/2010/main" val="499482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401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Older people’s volunteering  (in cultural heritage)  issues of diversity and inequality</vt:lpstr>
      <vt:lpstr>Volunteering - generally</vt:lpstr>
      <vt:lpstr>Older volunteers &amp; heritage</vt:lpstr>
      <vt:lpstr>Cessation of Volunteering</vt:lpstr>
      <vt:lpstr>Issues raised through the project</vt:lpstr>
      <vt:lpstr>Volunteering – diversity and inequality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Older People’s Volunteering (in cultural heritage)…  &amp; inequalities</dc:title>
  <dc:creator>Bruce Davenport</dc:creator>
  <cp:lastModifiedBy>Terry Lisle</cp:lastModifiedBy>
  <cp:revision>2</cp:revision>
  <dcterms:created xsi:type="dcterms:W3CDTF">2024-02-12T11:05:37Z</dcterms:created>
  <dcterms:modified xsi:type="dcterms:W3CDTF">2024-02-15T11:48:16Z</dcterms:modified>
</cp:coreProperties>
</file>